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0" r:id="rId4"/>
    <p:sldId id="261" r:id="rId5"/>
    <p:sldId id="262" r:id="rId6"/>
    <p:sldId id="263" r:id="rId7"/>
    <p:sldId id="264" r:id="rId8"/>
    <p:sldId id="265" r:id="rId9"/>
    <p:sldId id="267" r:id="rId10"/>
    <p:sldId id="268"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showGuides="1">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pn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5/2/2024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3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4685-2EFD-D834-600B-A3087F22435F}"/>
              </a:ext>
            </a:extLst>
          </p:cNvPr>
          <p:cNvSpPr>
            <a:spLocks noGrp="1"/>
          </p:cNvSpPr>
          <p:nvPr>
            <p:ph type="ctrTitle"/>
          </p:nvPr>
        </p:nvSpPr>
        <p:spPr>
          <a:xfrm>
            <a:off x="776749" y="403121"/>
            <a:ext cx="10795819" cy="1534377"/>
          </a:xfrm>
        </p:spPr>
        <p:txBody>
          <a:bodyPr>
            <a:normAutofit/>
          </a:bodyPr>
          <a:lstStyle/>
          <a:p>
            <a:pPr algn="ctr"/>
            <a:r>
              <a:rPr lang="en-US" sz="6000" b="1" spc="600" dirty="0">
                <a:solidFill>
                  <a:schemeClr val="bg1"/>
                </a:solidFill>
              </a:rPr>
              <a:t>AIRPLANE CRASH ANALYSIS</a:t>
            </a:r>
            <a:endParaRPr lang="en-IN" sz="6000" b="1" spc="600" dirty="0">
              <a:solidFill>
                <a:schemeClr val="bg1"/>
              </a:solidFill>
            </a:endParaRPr>
          </a:p>
        </p:txBody>
      </p:sp>
      <p:sp>
        <p:nvSpPr>
          <p:cNvPr id="3" name="Subtitle 2">
            <a:extLst>
              <a:ext uri="{FF2B5EF4-FFF2-40B4-BE49-F238E27FC236}">
                <a16:creationId xmlns:a16="http://schemas.microsoft.com/office/drawing/2014/main" id="{2992EA59-5682-A5BB-0358-D6D804BF4EF6}"/>
              </a:ext>
            </a:extLst>
          </p:cNvPr>
          <p:cNvSpPr>
            <a:spLocks noGrp="1"/>
          </p:cNvSpPr>
          <p:nvPr>
            <p:ph type="subTitle" idx="1"/>
          </p:nvPr>
        </p:nvSpPr>
        <p:spPr>
          <a:xfrm>
            <a:off x="2851354" y="2163641"/>
            <a:ext cx="7197726" cy="1405467"/>
          </a:xfrm>
        </p:spPr>
        <p:txBody>
          <a:bodyPr>
            <a:normAutofit/>
          </a:bodyPr>
          <a:lstStyle/>
          <a:p>
            <a:pPr algn="ctr"/>
            <a:r>
              <a:rPr lang="en-US" sz="1400" b="1" spc="300" dirty="0">
                <a:solidFill>
                  <a:schemeClr val="bg1"/>
                </a:solidFill>
              </a:rPr>
              <a:t>Internship project by pooja upadhye with mentorness</a:t>
            </a:r>
          </a:p>
          <a:p>
            <a:pPr algn="ctr"/>
            <a:r>
              <a:rPr lang="en-US" sz="1400" b="1" spc="300" dirty="0">
                <a:solidFill>
                  <a:schemeClr val="bg1"/>
                </a:solidFill>
              </a:rPr>
              <a:t>BATCH NAME – MIP-DA-06</a:t>
            </a:r>
            <a:endParaRPr lang="en-IN" sz="1400" b="1" spc="300" dirty="0">
              <a:solidFill>
                <a:schemeClr val="bg1"/>
              </a:solidFill>
            </a:endParaRPr>
          </a:p>
        </p:txBody>
      </p:sp>
    </p:spTree>
    <p:extLst>
      <p:ext uri="{BB962C8B-B14F-4D97-AF65-F5344CB8AC3E}">
        <p14:creationId xmlns:p14="http://schemas.microsoft.com/office/powerpoint/2010/main" val="3093103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F3E650-3C00-E2FD-BB76-0E9F43AFF9C2}"/>
              </a:ext>
            </a:extLst>
          </p:cNvPr>
          <p:cNvPicPr>
            <a:picLocks noGrp="1" noChangeAspect="1"/>
          </p:cNvPicPr>
          <p:nvPr>
            <p:ph idx="1"/>
          </p:nvPr>
        </p:nvPicPr>
        <p:blipFill>
          <a:blip r:embed="rId3"/>
          <a:srcRect/>
          <a:stretch/>
        </p:blipFill>
        <p:spPr>
          <a:xfrm>
            <a:off x="235974" y="412955"/>
            <a:ext cx="11572568" cy="6125497"/>
          </a:xfrm>
        </p:spPr>
      </p:pic>
    </p:spTree>
    <p:extLst>
      <p:ext uri="{BB962C8B-B14F-4D97-AF65-F5344CB8AC3E}">
        <p14:creationId xmlns:p14="http://schemas.microsoft.com/office/powerpoint/2010/main" val="2876586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F332B-CE0D-0FC1-B987-1295090DF922}"/>
              </a:ext>
            </a:extLst>
          </p:cNvPr>
          <p:cNvSpPr>
            <a:spLocks noGrp="1"/>
          </p:cNvSpPr>
          <p:nvPr>
            <p:ph type="ctrTitle"/>
          </p:nvPr>
        </p:nvSpPr>
        <p:spPr>
          <a:xfrm>
            <a:off x="1238865" y="381272"/>
            <a:ext cx="8574241" cy="685529"/>
          </a:xfrm>
        </p:spPr>
        <p:txBody>
          <a:bodyPr>
            <a:normAutofit/>
          </a:bodyPr>
          <a:lstStyle/>
          <a:p>
            <a:r>
              <a:rPr lang="en-US" sz="2800" b="1" spc="300" dirty="0">
                <a:solidFill>
                  <a:schemeClr val="bg1"/>
                </a:solidFill>
                <a:latin typeface="Aptos" panose="020B0004020202020204" pitchFamily="34" charset="0"/>
              </a:rPr>
              <a:t>RECOMMENDATION AND RISK FACTORS</a:t>
            </a:r>
            <a:endParaRPr lang="en-IN" sz="2800" b="1" spc="300" dirty="0">
              <a:solidFill>
                <a:schemeClr val="bg1"/>
              </a:solidFill>
              <a:latin typeface="Aptos" panose="020B0004020202020204" pitchFamily="34" charset="0"/>
            </a:endParaRPr>
          </a:p>
        </p:txBody>
      </p:sp>
      <p:sp>
        <p:nvSpPr>
          <p:cNvPr id="3" name="Subtitle 2">
            <a:extLst>
              <a:ext uri="{FF2B5EF4-FFF2-40B4-BE49-F238E27FC236}">
                <a16:creationId xmlns:a16="http://schemas.microsoft.com/office/drawing/2014/main" id="{9C78FC5B-5298-2BD5-F25D-87F8C964D77B}"/>
              </a:ext>
            </a:extLst>
          </p:cNvPr>
          <p:cNvSpPr>
            <a:spLocks noGrp="1"/>
          </p:cNvSpPr>
          <p:nvPr>
            <p:ph type="subTitle" idx="1"/>
          </p:nvPr>
        </p:nvSpPr>
        <p:spPr>
          <a:xfrm>
            <a:off x="589935" y="1554041"/>
            <a:ext cx="10609007" cy="4922687"/>
          </a:xfrm>
        </p:spPr>
        <p:txBody>
          <a:bodyPr>
            <a:normAutofit/>
          </a:bodyPr>
          <a:lstStyle/>
          <a:p>
            <a:pPr algn="l"/>
            <a:r>
              <a:rPr lang="en-US" sz="1400" cap="none" dirty="0">
                <a:solidFill>
                  <a:schemeClr val="bg1"/>
                </a:solidFill>
              </a:rPr>
              <a:t>Improving aviation safety involves a multifaceted approach that addresses various risk factors. Here are some insights into potential risk factors and recommendations for enhancing aviation safety:</a:t>
            </a:r>
          </a:p>
          <a:p>
            <a:pPr algn="l"/>
            <a:r>
              <a:rPr lang="en-US" sz="1400" b="1" u="sng" cap="none" dirty="0">
                <a:solidFill>
                  <a:schemeClr val="bg1"/>
                </a:solidFill>
              </a:rPr>
              <a:t>Human factors</a:t>
            </a:r>
            <a:r>
              <a:rPr lang="en-US" sz="1400" cap="none" dirty="0">
                <a:solidFill>
                  <a:schemeClr val="bg1"/>
                </a:solidFill>
              </a:rPr>
              <a:t>: human error remains one of the leading causes of aviation accidents. Factors such as fatigue, stress, inadequate training, and poor decision-making can contribute to accidents. Recommendations include:</a:t>
            </a:r>
          </a:p>
          <a:p>
            <a:pPr algn="l"/>
            <a:r>
              <a:rPr lang="en-US" sz="1400" cap="none" dirty="0">
                <a:solidFill>
                  <a:schemeClr val="bg1"/>
                </a:solidFill>
              </a:rPr>
              <a:t>Implementing comprehensive crew resource management (CRM) training to enhance communication, teamwork, and decision-making skills among flight crews.</a:t>
            </a:r>
          </a:p>
          <a:p>
            <a:pPr algn="l"/>
            <a:r>
              <a:rPr lang="en-US" sz="1400" cap="none" dirty="0">
                <a:solidFill>
                  <a:schemeClr val="bg1"/>
                </a:solidFill>
              </a:rPr>
              <a:t>Enforcing strict duty hour regulations to mitigate the risks associated with fatigue.</a:t>
            </a:r>
          </a:p>
          <a:p>
            <a:pPr algn="l"/>
            <a:r>
              <a:rPr lang="en-US" sz="1400" cap="none" dirty="0">
                <a:solidFill>
                  <a:schemeClr val="bg1"/>
                </a:solidFill>
              </a:rPr>
              <a:t>Providing ongoing training and recurrent evaluations to ensure pilots and other aviation personnel maintain proficiency and stay updated on best practices.</a:t>
            </a:r>
          </a:p>
          <a:p>
            <a:pPr algn="l"/>
            <a:r>
              <a:rPr lang="en-US" sz="1400" b="1" u="sng" cap="none" dirty="0">
                <a:solidFill>
                  <a:schemeClr val="bg1"/>
                </a:solidFill>
              </a:rPr>
              <a:t>Technological factors</a:t>
            </a:r>
            <a:r>
              <a:rPr lang="en-US" sz="1400" cap="none" dirty="0">
                <a:solidFill>
                  <a:schemeClr val="bg1"/>
                </a:solidFill>
              </a:rPr>
              <a:t>: while advancements in technology have significantly improved aviation safety, they also introduce new risks, such as automation complacency and system failures. Recommendations include:</a:t>
            </a:r>
          </a:p>
          <a:p>
            <a:pPr algn="l"/>
            <a:r>
              <a:rPr lang="en-US" sz="1400" cap="none" dirty="0">
                <a:solidFill>
                  <a:schemeClr val="bg1"/>
                </a:solidFill>
              </a:rPr>
              <a:t>Investing in state-of-the-art avionics and automation systems with robust fail-safe mechanisms and redundancy.</a:t>
            </a:r>
          </a:p>
          <a:p>
            <a:pPr algn="l"/>
            <a:r>
              <a:rPr lang="en-US" sz="1400" cap="none" dirty="0">
                <a:solidFill>
                  <a:schemeClr val="bg1"/>
                </a:solidFill>
              </a:rPr>
              <a:t>Providing thorough training on the use of automation systems and emphasizing the importance of maintaining situational awareness.</a:t>
            </a:r>
          </a:p>
          <a:p>
            <a:pPr algn="l"/>
            <a:r>
              <a:rPr lang="en-US" sz="1400" cap="none" dirty="0">
                <a:solidFill>
                  <a:schemeClr val="bg1"/>
                </a:solidFill>
              </a:rPr>
              <a:t>Establishing rigorous testing and certification processes for new technologies to identify and mitigate potential risks before widespread implementation.</a:t>
            </a:r>
          </a:p>
          <a:p>
            <a:pPr algn="l"/>
            <a:endParaRPr lang="en-US" sz="1400" dirty="0">
              <a:solidFill>
                <a:schemeClr val="bg1"/>
              </a:solidFill>
            </a:endParaRPr>
          </a:p>
          <a:p>
            <a:pPr algn="l"/>
            <a:endParaRPr lang="en-US" sz="1400" dirty="0"/>
          </a:p>
          <a:p>
            <a:pPr algn="l"/>
            <a:endParaRPr lang="en-IN" sz="1200" dirty="0"/>
          </a:p>
        </p:txBody>
      </p:sp>
    </p:spTree>
    <p:extLst>
      <p:ext uri="{BB962C8B-B14F-4D97-AF65-F5344CB8AC3E}">
        <p14:creationId xmlns:p14="http://schemas.microsoft.com/office/powerpoint/2010/main" val="3807898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F789A6D-5566-B896-EA44-068286A82128}"/>
              </a:ext>
            </a:extLst>
          </p:cNvPr>
          <p:cNvSpPr>
            <a:spLocks noGrp="1"/>
          </p:cNvSpPr>
          <p:nvPr>
            <p:ph type="body" sz="quarter" idx="13"/>
          </p:nvPr>
        </p:nvSpPr>
        <p:spPr>
          <a:xfrm>
            <a:off x="361336" y="339213"/>
            <a:ext cx="10131428" cy="838200"/>
          </a:xfrm>
        </p:spPr>
        <p:txBody>
          <a:bodyPr/>
          <a:lstStyle/>
          <a:p>
            <a:pPr algn="ctr"/>
            <a:r>
              <a:rPr lang="en-US" sz="2800" b="1" spc="300" dirty="0">
                <a:solidFill>
                  <a:schemeClr val="bg1"/>
                </a:solidFill>
                <a:latin typeface="Aptos" panose="020B0004020202020204" pitchFamily="34" charset="0"/>
              </a:rPr>
              <a:t>RECOMMENDATION AND RISK FACTORS</a:t>
            </a:r>
            <a:endParaRPr lang="en-IN" dirty="0"/>
          </a:p>
        </p:txBody>
      </p:sp>
      <p:sp>
        <p:nvSpPr>
          <p:cNvPr id="4" name="Text Placeholder 3">
            <a:extLst>
              <a:ext uri="{FF2B5EF4-FFF2-40B4-BE49-F238E27FC236}">
                <a16:creationId xmlns:a16="http://schemas.microsoft.com/office/drawing/2014/main" id="{BF653037-DA2E-2B85-2ACE-D4EB2B6A12CC}"/>
              </a:ext>
            </a:extLst>
          </p:cNvPr>
          <p:cNvSpPr>
            <a:spLocks noGrp="1"/>
          </p:cNvSpPr>
          <p:nvPr>
            <p:ph type="body" idx="1"/>
          </p:nvPr>
        </p:nvSpPr>
        <p:spPr>
          <a:xfrm>
            <a:off x="648929" y="1484670"/>
            <a:ext cx="10235381" cy="5220930"/>
          </a:xfrm>
        </p:spPr>
        <p:txBody>
          <a:bodyPr>
            <a:noAutofit/>
          </a:bodyPr>
          <a:lstStyle/>
          <a:p>
            <a:pPr algn="l"/>
            <a:r>
              <a:rPr lang="en-US" sz="1200" b="1" u="sng" dirty="0">
                <a:solidFill>
                  <a:schemeClr val="bg1"/>
                </a:solidFill>
                <a:latin typeface="Aptos" panose="020B0004020202020204" pitchFamily="34" charset="0"/>
              </a:rPr>
              <a:t>Environmental Factors</a:t>
            </a:r>
            <a:r>
              <a:rPr lang="en-US" sz="1200" dirty="0">
                <a:solidFill>
                  <a:schemeClr val="bg1"/>
                </a:solidFill>
                <a:latin typeface="Aptos" panose="020B0004020202020204" pitchFamily="34" charset="0"/>
              </a:rPr>
              <a:t>: Weather conditions and other environmental factors can pose significant risks to aviation safety. </a:t>
            </a:r>
          </a:p>
          <a:p>
            <a:pPr algn="l"/>
            <a:r>
              <a:rPr lang="en-US" sz="1200" dirty="0">
                <a:solidFill>
                  <a:schemeClr val="bg1"/>
                </a:solidFill>
                <a:latin typeface="Aptos" panose="020B0004020202020204" pitchFamily="34" charset="0"/>
              </a:rPr>
              <a:t>Recommendations include : Enhancing weather forecasting and monitoring capabilities to provide pilots with real-time information on hazardous conditions.</a:t>
            </a:r>
          </a:p>
          <a:p>
            <a:pPr algn="l"/>
            <a:r>
              <a:rPr lang="en-US" sz="1200" dirty="0">
                <a:solidFill>
                  <a:schemeClr val="bg1"/>
                </a:solidFill>
                <a:latin typeface="Aptos" panose="020B0004020202020204" pitchFamily="34" charset="0"/>
              </a:rPr>
              <a:t>Encouraging the use of alternate routes or delaying flights when adverse weather conditions are present.</a:t>
            </a:r>
          </a:p>
          <a:p>
            <a:pPr algn="l"/>
            <a:r>
              <a:rPr lang="en-US" sz="1200" dirty="0">
                <a:solidFill>
                  <a:schemeClr val="bg1"/>
                </a:solidFill>
                <a:latin typeface="Aptos" panose="020B0004020202020204" pitchFamily="34" charset="0"/>
              </a:rPr>
              <a:t>Improving airport infrastructure and runway maintenance to minimize the risk of accidents during takeoff and landing, especially in challenging weather conditions.</a:t>
            </a:r>
          </a:p>
          <a:p>
            <a:pPr algn="l"/>
            <a:r>
              <a:rPr lang="en-US" sz="1200" b="1" u="sng" dirty="0">
                <a:solidFill>
                  <a:schemeClr val="bg1"/>
                </a:solidFill>
                <a:latin typeface="Aptos" panose="020B0004020202020204" pitchFamily="34" charset="0"/>
              </a:rPr>
              <a:t>Regulatory Oversight</a:t>
            </a:r>
            <a:r>
              <a:rPr lang="en-US" sz="1200" dirty="0">
                <a:solidFill>
                  <a:schemeClr val="bg1"/>
                </a:solidFill>
                <a:latin typeface="Aptos" panose="020B0004020202020204" pitchFamily="34" charset="0"/>
              </a:rPr>
              <a:t>: Effective regulatory oversight is essential for maintaining high safety standards within the aviation industry. </a:t>
            </a:r>
          </a:p>
          <a:p>
            <a:pPr algn="l"/>
            <a:r>
              <a:rPr lang="en-US" sz="1200" dirty="0">
                <a:solidFill>
                  <a:schemeClr val="bg1"/>
                </a:solidFill>
                <a:latin typeface="Aptos" panose="020B0004020202020204" pitchFamily="34" charset="0"/>
              </a:rPr>
              <a:t>Recommendations include: Continuously reviewing and updating regulations and standards based on emerging technologies, best practices, and lessons learned from accidents/incidents.</a:t>
            </a:r>
          </a:p>
          <a:p>
            <a:pPr algn="l"/>
            <a:r>
              <a:rPr lang="en-US" sz="1200" dirty="0">
                <a:solidFill>
                  <a:schemeClr val="bg1"/>
                </a:solidFill>
                <a:latin typeface="Aptos" panose="020B0004020202020204" pitchFamily="34" charset="0"/>
              </a:rPr>
              <a:t>Promoting a culture of safety and accountability within aviation organizations through rigorous oversight and enforcement of regulations.</a:t>
            </a:r>
          </a:p>
          <a:p>
            <a:pPr algn="l"/>
            <a:r>
              <a:rPr lang="en-US" sz="1400" dirty="0">
                <a:solidFill>
                  <a:schemeClr val="bg1"/>
                </a:solidFill>
                <a:latin typeface="Aptos" panose="020B0004020202020204" pitchFamily="34" charset="0"/>
              </a:rPr>
              <a:t>Enhancing</a:t>
            </a:r>
            <a:r>
              <a:rPr lang="en-US" sz="1200" dirty="0">
                <a:solidFill>
                  <a:schemeClr val="bg1"/>
                </a:solidFill>
                <a:latin typeface="Aptos" panose="020B0004020202020204" pitchFamily="34" charset="0"/>
              </a:rPr>
              <a:t> international cooperation and information sharing to address global safety challenges and promote harmonization of safety standards.</a:t>
            </a:r>
          </a:p>
          <a:p>
            <a:pPr algn="l"/>
            <a:r>
              <a:rPr lang="en-US" sz="1200" b="1" u="sng" dirty="0">
                <a:solidFill>
                  <a:schemeClr val="bg1"/>
                </a:solidFill>
                <a:latin typeface="Aptos" panose="020B0004020202020204" pitchFamily="34" charset="0"/>
              </a:rPr>
              <a:t>Safety Culture</a:t>
            </a:r>
            <a:r>
              <a:rPr lang="en-US" sz="1200" dirty="0">
                <a:solidFill>
                  <a:schemeClr val="bg1"/>
                </a:solidFill>
                <a:latin typeface="Aptos" panose="020B0004020202020204" pitchFamily="34" charset="0"/>
              </a:rPr>
              <a:t>: Cultivating a strong safety culture within aviation organizations is crucial for preventing accidents and minimizing risks. Recommendations include:</a:t>
            </a:r>
          </a:p>
          <a:p>
            <a:pPr algn="l"/>
            <a:r>
              <a:rPr lang="en-US" sz="1200" dirty="0">
                <a:solidFill>
                  <a:schemeClr val="bg1"/>
                </a:solidFill>
                <a:latin typeface="Aptos" panose="020B0004020202020204" pitchFamily="34" charset="0"/>
              </a:rPr>
              <a:t>Fostering open communication and transparency regarding safety issues, incidents, and near misses.</a:t>
            </a:r>
          </a:p>
          <a:p>
            <a:pPr algn="l"/>
            <a:r>
              <a:rPr lang="en-US" sz="1200" dirty="0">
                <a:solidFill>
                  <a:schemeClr val="bg1"/>
                </a:solidFill>
                <a:latin typeface="Aptos" panose="020B0004020202020204" pitchFamily="34" charset="0"/>
              </a:rPr>
              <a:t>Encouraging proactive hazard reporting and implementing effective safety management systems (SMS) to identify and address potential risks.</a:t>
            </a:r>
          </a:p>
          <a:p>
            <a:pPr algn="l"/>
            <a:r>
              <a:rPr lang="en-US" sz="1200" dirty="0">
                <a:solidFill>
                  <a:schemeClr val="bg1"/>
                </a:solidFill>
                <a:latin typeface="Aptos" panose="020B0004020202020204" pitchFamily="34" charset="0"/>
              </a:rPr>
              <a:t>Providing incentives and recognition for individuals and teams that demonstrate exemplary safety practices and contribute to a positive safety culture.</a:t>
            </a:r>
          </a:p>
          <a:p>
            <a:pPr algn="l"/>
            <a:r>
              <a:rPr lang="en-US" sz="1200" dirty="0">
                <a:solidFill>
                  <a:schemeClr val="bg1"/>
                </a:solidFill>
                <a:latin typeface="Aptos" panose="020B0004020202020204" pitchFamily="34" charset="0"/>
              </a:rPr>
              <a:t>By addressing these risk factors and implementing appropriate recommendations, the aviation industry can continue to enhance safety standards and reduce the likelihood of accidents and incidents.</a:t>
            </a:r>
          </a:p>
          <a:p>
            <a:endParaRPr lang="en-IN" sz="1200" dirty="0"/>
          </a:p>
        </p:txBody>
      </p:sp>
    </p:spTree>
    <p:extLst>
      <p:ext uri="{BB962C8B-B14F-4D97-AF65-F5344CB8AC3E}">
        <p14:creationId xmlns:p14="http://schemas.microsoft.com/office/powerpoint/2010/main" val="3743056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07EB0-F9BB-FF74-43BE-556A17041B53}"/>
              </a:ext>
            </a:extLst>
          </p:cNvPr>
          <p:cNvSpPr>
            <a:spLocks noGrp="1"/>
          </p:cNvSpPr>
          <p:nvPr>
            <p:ph type="title"/>
          </p:nvPr>
        </p:nvSpPr>
        <p:spPr>
          <a:xfrm>
            <a:off x="715298" y="1972733"/>
            <a:ext cx="10131425" cy="1456267"/>
          </a:xfrm>
        </p:spPr>
        <p:txBody>
          <a:bodyPr>
            <a:normAutofit/>
          </a:bodyPr>
          <a:lstStyle/>
          <a:p>
            <a:pPr algn="ctr"/>
            <a:r>
              <a:rPr lang="en-US" sz="8800" b="1" dirty="0">
                <a:solidFill>
                  <a:schemeClr val="bg1"/>
                </a:solidFill>
              </a:rPr>
              <a:t>THANK YOU </a:t>
            </a:r>
            <a:endParaRPr lang="en-IN" sz="8800" b="1" dirty="0">
              <a:solidFill>
                <a:schemeClr val="bg1"/>
              </a:solidFill>
            </a:endParaRPr>
          </a:p>
        </p:txBody>
      </p:sp>
    </p:spTree>
    <p:extLst>
      <p:ext uri="{BB962C8B-B14F-4D97-AF65-F5344CB8AC3E}">
        <p14:creationId xmlns:p14="http://schemas.microsoft.com/office/powerpoint/2010/main" val="1460703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C8F31-CAF1-506C-F123-F604DC38EE32}"/>
              </a:ext>
            </a:extLst>
          </p:cNvPr>
          <p:cNvSpPr>
            <a:spLocks noGrp="1"/>
          </p:cNvSpPr>
          <p:nvPr>
            <p:ph type="title"/>
          </p:nvPr>
        </p:nvSpPr>
        <p:spPr/>
        <p:txBody>
          <a:bodyPr>
            <a:normAutofit/>
          </a:bodyPr>
          <a:lstStyle/>
          <a:p>
            <a:r>
              <a:rPr lang="en-US" sz="4400" b="1" spc="300" dirty="0">
                <a:solidFill>
                  <a:schemeClr val="bg1"/>
                </a:solidFill>
              </a:rPr>
              <a:t>PROBLEAM STATEMENT</a:t>
            </a:r>
            <a:endParaRPr lang="en-IN" sz="4400" b="1" spc="300" dirty="0">
              <a:solidFill>
                <a:schemeClr val="bg1"/>
              </a:solidFill>
            </a:endParaRPr>
          </a:p>
        </p:txBody>
      </p:sp>
      <p:sp>
        <p:nvSpPr>
          <p:cNvPr id="3" name="Content Placeholder 2">
            <a:extLst>
              <a:ext uri="{FF2B5EF4-FFF2-40B4-BE49-F238E27FC236}">
                <a16:creationId xmlns:a16="http://schemas.microsoft.com/office/drawing/2014/main" id="{43AAEA2C-191D-574D-8718-B24D8AF11817}"/>
              </a:ext>
            </a:extLst>
          </p:cNvPr>
          <p:cNvSpPr>
            <a:spLocks noGrp="1"/>
          </p:cNvSpPr>
          <p:nvPr>
            <p:ph idx="1"/>
          </p:nvPr>
        </p:nvSpPr>
        <p:spPr/>
        <p:txBody>
          <a:bodyPr/>
          <a:lstStyle/>
          <a:p>
            <a:pPr>
              <a:buClr>
                <a:schemeClr val="bg1"/>
              </a:buClr>
              <a:buFont typeface="Wingdings" panose="05000000000000000000" pitchFamily="2" charset="2"/>
              <a:buChar char="Ø"/>
            </a:pPr>
            <a:r>
              <a:rPr lang="en-US" dirty="0">
                <a:solidFill>
                  <a:schemeClr val="bg1"/>
                </a:solidFill>
              </a:rPr>
              <a:t> project focuses on conducting a comprehensive analysis of airplane crashes and fatalities spanning from 1980 to 2023. The dataset contains crucial information such as crash dates, locations, operators, flight details, aircraft types, and fatality statistics. </a:t>
            </a:r>
          </a:p>
          <a:p>
            <a:pPr>
              <a:buClr>
                <a:schemeClr val="bg1"/>
              </a:buClr>
              <a:buFont typeface="Wingdings" panose="05000000000000000000" pitchFamily="2" charset="2"/>
              <a:buChar char="Ø"/>
            </a:pPr>
            <a:r>
              <a:rPr lang="en-US" dirty="0">
                <a:solidFill>
                  <a:schemeClr val="bg1"/>
                </a:solidFill>
              </a:rPr>
              <a:t>The goal is to leverage Tableau for interactive visualizations and in-depth insights to understand patterns, contributing factors, and trends in aviation incidents. The analysis aims to provide stakeholders with valuable information for enhancing aviation safety and mitigating risks.</a:t>
            </a:r>
            <a:endParaRPr lang="en-IN" dirty="0">
              <a:solidFill>
                <a:schemeClr val="bg1"/>
              </a:solidFill>
            </a:endParaRPr>
          </a:p>
        </p:txBody>
      </p:sp>
    </p:spTree>
    <p:extLst>
      <p:ext uri="{BB962C8B-B14F-4D97-AF65-F5344CB8AC3E}">
        <p14:creationId xmlns:p14="http://schemas.microsoft.com/office/powerpoint/2010/main" val="4235849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l="-3000" r="-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0E468-1338-486C-9FA7-B219FD0B184B}"/>
              </a:ext>
            </a:extLst>
          </p:cNvPr>
          <p:cNvSpPr>
            <a:spLocks noGrp="1"/>
          </p:cNvSpPr>
          <p:nvPr>
            <p:ph type="title"/>
          </p:nvPr>
        </p:nvSpPr>
        <p:spPr>
          <a:xfrm>
            <a:off x="233516" y="137652"/>
            <a:ext cx="4338483" cy="1238590"/>
          </a:xfrm>
        </p:spPr>
        <p:txBody>
          <a:bodyPr>
            <a:normAutofit/>
          </a:bodyPr>
          <a:lstStyle/>
          <a:p>
            <a:pPr algn="ctr"/>
            <a:r>
              <a:rPr lang="en-US" sz="2800" spc="300" dirty="0">
                <a:solidFill>
                  <a:schemeClr val="bg1"/>
                </a:solidFill>
                <a:latin typeface="+mn-lt"/>
                <a:cs typeface="Arial" panose="020B0604020202020204" pitchFamily="34" charset="0"/>
              </a:rPr>
              <a:t>TEMPROAL ANALYSIS INSIGHT</a:t>
            </a:r>
            <a:endParaRPr lang="en-IN" sz="2800" spc="300" dirty="0">
              <a:solidFill>
                <a:schemeClr val="bg1"/>
              </a:solidFill>
              <a:latin typeface="+mn-lt"/>
              <a:cs typeface="Arial" panose="020B0604020202020204" pitchFamily="34" charset="0"/>
            </a:endParaRPr>
          </a:p>
        </p:txBody>
      </p:sp>
      <p:sp>
        <p:nvSpPr>
          <p:cNvPr id="4" name="Text Placeholder 3">
            <a:extLst>
              <a:ext uri="{FF2B5EF4-FFF2-40B4-BE49-F238E27FC236}">
                <a16:creationId xmlns:a16="http://schemas.microsoft.com/office/drawing/2014/main" id="{56FF5C39-0C06-27C2-7AFC-7733DF8B68CB}"/>
              </a:ext>
            </a:extLst>
          </p:cNvPr>
          <p:cNvSpPr>
            <a:spLocks noGrp="1"/>
          </p:cNvSpPr>
          <p:nvPr>
            <p:ph type="body" sz="half" idx="2"/>
          </p:nvPr>
        </p:nvSpPr>
        <p:spPr>
          <a:xfrm>
            <a:off x="4687530" y="3611615"/>
            <a:ext cx="4338483" cy="2474553"/>
          </a:xfrm>
        </p:spPr>
        <p:txBody>
          <a:bodyPr>
            <a:normAutofit/>
          </a:bodyPr>
          <a:lstStyle/>
          <a:p>
            <a:r>
              <a:rPr lang="en-US" sz="1500" b="1" u="sng" dirty="0">
                <a:solidFill>
                  <a:schemeClr val="bg1"/>
                </a:solidFill>
                <a:latin typeface="Aptos" panose="020B0004020202020204" pitchFamily="34" charset="0"/>
              </a:rPr>
              <a:t>Airplane Crashes Over The Years</a:t>
            </a:r>
            <a:endParaRPr lang="en-IN" sz="1500" b="1" u="sng" dirty="0">
              <a:solidFill>
                <a:schemeClr val="bg1"/>
              </a:solidFill>
              <a:latin typeface="Aptos" panose="020B0004020202020204" pitchFamily="34" charset="0"/>
            </a:endParaRPr>
          </a:p>
          <a:p>
            <a:r>
              <a:rPr lang="en-US" sz="1400" dirty="0">
                <a:solidFill>
                  <a:schemeClr val="bg1"/>
                </a:solidFill>
                <a:latin typeface="Aptos" panose="020B0004020202020204" pitchFamily="34" charset="0"/>
              </a:rPr>
              <a:t>Utilizing Tableau, we conducted a comprehensive examination of airplane crashes across various years, unveiling compelling insights. </a:t>
            </a:r>
          </a:p>
          <a:p>
            <a:r>
              <a:rPr lang="en-US" sz="1400" dirty="0">
                <a:solidFill>
                  <a:schemeClr val="bg1"/>
                </a:solidFill>
                <a:latin typeface="Aptos" panose="020B0004020202020204" pitchFamily="34" charset="0"/>
              </a:rPr>
              <a:t>For instance, our data revealed a notable observation: in 1946, the frequency of airplane crashes expanded rapidly to 88 incidents. This revelation underscores the significance of our analysis in decoding historical trends and informing future aviation safety measures.</a:t>
            </a:r>
            <a:endParaRPr lang="en-IN" sz="1400" dirty="0">
              <a:solidFill>
                <a:schemeClr val="bg1"/>
              </a:solidFill>
              <a:latin typeface="Aptos" panose="020B0004020202020204" pitchFamily="34" charset="0"/>
            </a:endParaRPr>
          </a:p>
          <a:p>
            <a:endParaRPr lang="en-IN" dirty="0"/>
          </a:p>
        </p:txBody>
      </p:sp>
    </p:spTree>
    <p:extLst>
      <p:ext uri="{BB962C8B-B14F-4D97-AF65-F5344CB8AC3E}">
        <p14:creationId xmlns:p14="http://schemas.microsoft.com/office/powerpoint/2010/main" val="1847865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l="-5000" r="-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A7A9F-DAB1-9A87-EAA9-457B48E9639D}"/>
              </a:ext>
            </a:extLst>
          </p:cNvPr>
          <p:cNvSpPr>
            <a:spLocks noGrp="1"/>
          </p:cNvSpPr>
          <p:nvPr>
            <p:ph type="title"/>
          </p:nvPr>
        </p:nvSpPr>
        <p:spPr>
          <a:xfrm>
            <a:off x="3666203" y="314632"/>
            <a:ext cx="6038236" cy="715295"/>
          </a:xfrm>
        </p:spPr>
        <p:txBody>
          <a:bodyPr>
            <a:normAutofit/>
          </a:bodyPr>
          <a:lstStyle/>
          <a:p>
            <a:r>
              <a:rPr lang="en-IN" b="1" spc="300" dirty="0"/>
              <a:t>Geospatial Analysis insight</a:t>
            </a:r>
          </a:p>
        </p:txBody>
      </p:sp>
      <p:sp>
        <p:nvSpPr>
          <p:cNvPr id="4" name="Text Placeholder 3">
            <a:extLst>
              <a:ext uri="{FF2B5EF4-FFF2-40B4-BE49-F238E27FC236}">
                <a16:creationId xmlns:a16="http://schemas.microsoft.com/office/drawing/2014/main" id="{F7641E19-061A-258E-1C22-3EAED9641E51}"/>
              </a:ext>
            </a:extLst>
          </p:cNvPr>
          <p:cNvSpPr>
            <a:spLocks noGrp="1"/>
          </p:cNvSpPr>
          <p:nvPr>
            <p:ph type="body" sz="half" idx="2"/>
          </p:nvPr>
        </p:nvSpPr>
        <p:spPr>
          <a:xfrm>
            <a:off x="420329" y="1465005"/>
            <a:ext cx="4662947" cy="3008672"/>
          </a:xfrm>
        </p:spPr>
        <p:txBody>
          <a:bodyPr>
            <a:normAutofit fontScale="62500" lnSpcReduction="20000"/>
          </a:bodyPr>
          <a:lstStyle/>
          <a:p>
            <a:pPr algn="ctr"/>
            <a:r>
              <a:rPr lang="en-US" sz="2000" b="1" u="sng" dirty="0">
                <a:solidFill>
                  <a:schemeClr val="tx1">
                    <a:lumMod val="65000"/>
                  </a:schemeClr>
                </a:solidFill>
                <a:latin typeface="Aptos" panose="020B0004020202020204" pitchFamily="34" charset="0"/>
              </a:rPr>
              <a:t>AIRPLANE CRASHES LOCATION ON MAP </a:t>
            </a:r>
          </a:p>
          <a:p>
            <a:pPr marL="342900" indent="-342900">
              <a:buFont typeface="Wingdings" panose="05000000000000000000" pitchFamily="2" charset="2"/>
              <a:buChar char="Ø"/>
            </a:pPr>
            <a:endParaRPr lang="en-US" sz="2000" dirty="0">
              <a:latin typeface="Aptos" panose="020B0004020202020204" pitchFamily="34" charset="0"/>
            </a:endParaRPr>
          </a:p>
          <a:p>
            <a:pPr marL="342900" indent="-342900">
              <a:buFont typeface="Wingdings" panose="05000000000000000000" pitchFamily="2" charset="2"/>
              <a:buChar char="Ø"/>
            </a:pPr>
            <a:r>
              <a:rPr lang="en-US" sz="2000" dirty="0">
                <a:solidFill>
                  <a:schemeClr val="tx1">
                    <a:lumMod val="65000"/>
                  </a:schemeClr>
                </a:solidFill>
                <a:latin typeface="Aptos" panose="020B0004020202020204" pitchFamily="34" charset="0"/>
              </a:rPr>
              <a:t>During our spatial analysis of airplane crashes using Tableau, we discovered significant insights regarding crash locations. </a:t>
            </a:r>
          </a:p>
          <a:p>
            <a:pPr marL="342900" indent="-342900">
              <a:buFont typeface="Wingdings" panose="05000000000000000000" pitchFamily="2" charset="2"/>
              <a:buChar char="Ø"/>
            </a:pPr>
            <a:r>
              <a:rPr lang="en-US" sz="2000" dirty="0">
                <a:solidFill>
                  <a:schemeClr val="tx1">
                    <a:lumMod val="65000"/>
                  </a:schemeClr>
                </a:solidFill>
                <a:latin typeface="Aptos" panose="020B0004020202020204" pitchFamily="34" charset="0"/>
              </a:rPr>
              <a:t>Russia emerged as a prominent contributor recorded crashes, closely followed by </a:t>
            </a:r>
            <a:r>
              <a:rPr lang="en-US" sz="2200" dirty="0">
                <a:solidFill>
                  <a:schemeClr val="tx1">
                    <a:lumMod val="65000"/>
                  </a:schemeClr>
                </a:solidFill>
                <a:latin typeface="Aptos" panose="020B0004020202020204" pitchFamily="34" charset="0"/>
              </a:rPr>
              <a:t>Brazil</a:t>
            </a:r>
            <a:r>
              <a:rPr lang="en-US" sz="2000" dirty="0">
                <a:solidFill>
                  <a:schemeClr val="tx1">
                    <a:lumMod val="65000"/>
                  </a:schemeClr>
                </a:solidFill>
                <a:latin typeface="Aptos" panose="020B0004020202020204" pitchFamily="34" charset="0"/>
              </a:rPr>
              <a:t>, Australia incidents. Germany and France, </a:t>
            </a:r>
            <a:r>
              <a:rPr lang="en-US" sz="2000" dirty="0" err="1">
                <a:solidFill>
                  <a:schemeClr val="tx1">
                    <a:lumMod val="65000"/>
                  </a:schemeClr>
                </a:solidFill>
                <a:latin typeface="Aptos" panose="020B0004020202020204" pitchFamily="34" charset="0"/>
              </a:rPr>
              <a:t>colombia</a:t>
            </a:r>
            <a:r>
              <a:rPr lang="en-US" sz="2000" dirty="0">
                <a:solidFill>
                  <a:schemeClr val="tx1">
                    <a:lumMod val="65000"/>
                  </a:schemeClr>
                </a:solidFill>
                <a:latin typeface="Aptos" panose="020B0004020202020204" pitchFamily="34" charset="0"/>
              </a:rPr>
              <a:t> also made substantial contributions each accounting for 9 and more than crashes. </a:t>
            </a:r>
          </a:p>
          <a:p>
            <a:pPr marL="342900" indent="-342900">
              <a:buFont typeface="Wingdings" panose="05000000000000000000" pitchFamily="2" charset="2"/>
              <a:buChar char="Ø"/>
            </a:pPr>
            <a:r>
              <a:rPr lang="en-US" sz="2000" dirty="0">
                <a:solidFill>
                  <a:schemeClr val="tx1">
                    <a:lumMod val="65000"/>
                  </a:schemeClr>
                </a:solidFill>
                <a:latin typeface="Aptos" panose="020B0004020202020204" pitchFamily="34" charset="0"/>
              </a:rPr>
              <a:t>This geographic distribution sheds light on areas of heightened aviation risk, prompting a closer examination of safety protocols and prevention strategies in these regions.</a:t>
            </a:r>
            <a:endParaRPr lang="en-IN" sz="2000" dirty="0">
              <a:solidFill>
                <a:schemeClr val="tx1">
                  <a:lumMod val="65000"/>
                </a:schemeClr>
              </a:solidFill>
              <a:latin typeface="Aptos" panose="020B0004020202020204" pitchFamily="34" charset="0"/>
            </a:endParaRPr>
          </a:p>
          <a:p>
            <a:endParaRPr lang="en-IN" dirty="0"/>
          </a:p>
        </p:txBody>
      </p:sp>
    </p:spTree>
    <p:extLst>
      <p:ext uri="{BB962C8B-B14F-4D97-AF65-F5344CB8AC3E}">
        <p14:creationId xmlns:p14="http://schemas.microsoft.com/office/powerpoint/2010/main" val="1763203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l="2000" t="4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D64B1-1D12-D42D-5D03-759E38C1AB01}"/>
              </a:ext>
            </a:extLst>
          </p:cNvPr>
          <p:cNvSpPr>
            <a:spLocks noGrp="1"/>
          </p:cNvSpPr>
          <p:nvPr>
            <p:ph type="title"/>
          </p:nvPr>
        </p:nvSpPr>
        <p:spPr>
          <a:xfrm>
            <a:off x="3664974" y="186813"/>
            <a:ext cx="5085736" cy="1052052"/>
          </a:xfrm>
        </p:spPr>
        <p:txBody>
          <a:bodyPr/>
          <a:lstStyle/>
          <a:p>
            <a:pPr algn="ctr"/>
            <a:r>
              <a:rPr lang="en-US" b="1" spc="300" dirty="0">
                <a:solidFill>
                  <a:schemeClr val="bg1"/>
                </a:solidFill>
              </a:rPr>
              <a:t>OPERATOR PERFORMANCE INSIGHT</a:t>
            </a:r>
            <a:endParaRPr lang="en-IN" b="1" spc="300" dirty="0">
              <a:solidFill>
                <a:schemeClr val="bg1"/>
              </a:solidFill>
            </a:endParaRPr>
          </a:p>
        </p:txBody>
      </p:sp>
      <p:sp>
        <p:nvSpPr>
          <p:cNvPr id="4" name="Text Placeholder 3">
            <a:extLst>
              <a:ext uri="{FF2B5EF4-FFF2-40B4-BE49-F238E27FC236}">
                <a16:creationId xmlns:a16="http://schemas.microsoft.com/office/drawing/2014/main" id="{F39AE809-9CC9-10DA-1097-73B21AC9DE45}"/>
              </a:ext>
            </a:extLst>
          </p:cNvPr>
          <p:cNvSpPr>
            <a:spLocks noGrp="1"/>
          </p:cNvSpPr>
          <p:nvPr>
            <p:ph type="body" sz="half" idx="2"/>
          </p:nvPr>
        </p:nvSpPr>
        <p:spPr>
          <a:xfrm>
            <a:off x="3448665" y="1811594"/>
            <a:ext cx="6164653" cy="1828800"/>
          </a:xfrm>
        </p:spPr>
        <p:txBody>
          <a:bodyPr>
            <a:normAutofit fontScale="85000" lnSpcReduction="10000"/>
          </a:bodyPr>
          <a:lstStyle/>
          <a:p>
            <a:pPr algn="ctr"/>
            <a:r>
              <a:rPr lang="en-US" sz="1800" b="1" u="sng" dirty="0">
                <a:solidFill>
                  <a:schemeClr val="bg1"/>
                </a:solidFill>
              </a:rPr>
              <a:t>Operator With Highest Number Of Incidents</a:t>
            </a:r>
          </a:p>
          <a:p>
            <a:pPr algn="ctr"/>
            <a:r>
              <a:rPr lang="en-US" sz="1600" dirty="0">
                <a:solidFill>
                  <a:schemeClr val="bg1"/>
                </a:solidFill>
                <a:latin typeface="Aptos" panose="020B0004020202020204" pitchFamily="34" charset="0"/>
              </a:rPr>
              <a:t>In our comprehensive airplane crash analysis conducted with Tableau, we analyzed operators with higher incidence rates. Notably, Aeroflot stood out with the highest number of incidents, resulting in a total of 8,893 fatalities. Following closely behind were American Airlines, which recorded 4,311 fatalities, and United Airlines with 3,772 fatalities. Additionally, the U.S. Air Force's military operations reported 3,523 fatalities. </a:t>
            </a:r>
            <a:endParaRPr lang="en-IN" sz="1600" b="1" u="sng" dirty="0">
              <a:solidFill>
                <a:schemeClr val="bg1"/>
              </a:solidFill>
              <a:latin typeface="Aptos" panose="020B0004020202020204" pitchFamily="34" charset="0"/>
            </a:endParaRPr>
          </a:p>
          <a:p>
            <a:endParaRPr lang="en-IN" dirty="0"/>
          </a:p>
        </p:txBody>
      </p:sp>
    </p:spTree>
    <p:extLst>
      <p:ext uri="{BB962C8B-B14F-4D97-AF65-F5344CB8AC3E}">
        <p14:creationId xmlns:p14="http://schemas.microsoft.com/office/powerpoint/2010/main" val="3381115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4000"/>
            <a:lum/>
          </a:blip>
          <a:srcRect/>
          <a:stretch>
            <a:fillRect l="10000" t="6000" r="-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67F65-41C7-3FDF-F47B-95ED3E674A13}"/>
              </a:ext>
            </a:extLst>
          </p:cNvPr>
          <p:cNvSpPr>
            <a:spLocks noGrp="1"/>
          </p:cNvSpPr>
          <p:nvPr>
            <p:ph type="title"/>
          </p:nvPr>
        </p:nvSpPr>
        <p:spPr>
          <a:xfrm>
            <a:off x="597310" y="275303"/>
            <a:ext cx="5021653" cy="867696"/>
          </a:xfrm>
        </p:spPr>
        <p:txBody>
          <a:bodyPr>
            <a:normAutofit fontScale="90000"/>
          </a:bodyPr>
          <a:lstStyle/>
          <a:p>
            <a:r>
              <a:rPr lang="en-US" b="1" spc="300" dirty="0">
                <a:solidFill>
                  <a:schemeClr val="bg1"/>
                </a:solidFill>
              </a:rPr>
              <a:t>AIRCRAFT ANALYSIS INSIGHT</a:t>
            </a:r>
            <a:endParaRPr lang="en-IN" b="1" spc="300" dirty="0">
              <a:solidFill>
                <a:schemeClr val="bg1"/>
              </a:solidFill>
            </a:endParaRPr>
          </a:p>
        </p:txBody>
      </p:sp>
      <p:sp>
        <p:nvSpPr>
          <p:cNvPr id="4" name="Text Placeholder 3">
            <a:extLst>
              <a:ext uri="{FF2B5EF4-FFF2-40B4-BE49-F238E27FC236}">
                <a16:creationId xmlns:a16="http://schemas.microsoft.com/office/drawing/2014/main" id="{9CC9A418-9100-E7B1-907B-D21967A491C3}"/>
              </a:ext>
            </a:extLst>
          </p:cNvPr>
          <p:cNvSpPr>
            <a:spLocks noGrp="1"/>
          </p:cNvSpPr>
          <p:nvPr>
            <p:ph type="body" sz="half" idx="2"/>
          </p:nvPr>
        </p:nvSpPr>
        <p:spPr>
          <a:xfrm>
            <a:off x="442452" y="1317522"/>
            <a:ext cx="2625213" cy="5083278"/>
          </a:xfrm>
        </p:spPr>
        <p:txBody>
          <a:bodyPr>
            <a:normAutofit/>
          </a:bodyPr>
          <a:lstStyle/>
          <a:p>
            <a:r>
              <a:rPr lang="en-US" sz="1400" b="1" u="sng" dirty="0">
                <a:solidFill>
                  <a:schemeClr val="bg1"/>
                </a:solidFill>
              </a:rPr>
              <a:t>Highest Crashes in Specific Aircraft Type</a:t>
            </a:r>
            <a:endParaRPr lang="en-IN" sz="1400" b="1" u="sng" dirty="0">
              <a:solidFill>
                <a:schemeClr val="bg1"/>
              </a:solidFill>
            </a:endParaRPr>
          </a:p>
          <a:p>
            <a:r>
              <a:rPr lang="en-IN" sz="1400" dirty="0">
                <a:solidFill>
                  <a:schemeClr val="bg1"/>
                </a:solidFill>
                <a:latin typeface="Aptos" panose="020B0004020202020204" pitchFamily="34" charset="0"/>
              </a:rPr>
              <a:t>In this</a:t>
            </a:r>
            <a:r>
              <a:rPr lang="en-US" sz="1400" dirty="0">
                <a:solidFill>
                  <a:schemeClr val="bg1"/>
                </a:solidFill>
                <a:latin typeface="Aptos" panose="020B0004020202020204" pitchFamily="34" charset="0"/>
              </a:rPr>
              <a:t> analysis of airplane crashes, unearthed compelling insights regarding the most frequent occurrences by aircraft type.</a:t>
            </a:r>
          </a:p>
          <a:p>
            <a:r>
              <a:rPr lang="en-US" sz="1400" dirty="0">
                <a:solidFill>
                  <a:schemeClr val="bg1"/>
                </a:solidFill>
                <a:latin typeface="Aptos" panose="020B0004020202020204" pitchFamily="34" charset="0"/>
              </a:rPr>
              <a:t>Particularly, the Boeing B-747-121/B-747-206B , registered as N736PA, emerged with the highest fatality count, totaling 583. </a:t>
            </a:r>
          </a:p>
          <a:p>
            <a:r>
              <a:rPr lang="en-US" sz="1400" dirty="0">
                <a:solidFill>
                  <a:schemeClr val="bg1"/>
                </a:solidFill>
                <a:latin typeface="Aptos" panose="020B0004020202020204" pitchFamily="34" charset="0"/>
              </a:rPr>
              <a:t>Following closely behind is the Boeing B-747-SR46, registered as JA8119, with a total fatality count of 520. These findings shed light on critical safety considerations within the aviation industry.</a:t>
            </a:r>
            <a:endParaRPr lang="en-IN" sz="1400" dirty="0">
              <a:solidFill>
                <a:schemeClr val="bg1"/>
              </a:solidFill>
              <a:latin typeface="Aptos" panose="020B0004020202020204" pitchFamily="34" charset="0"/>
            </a:endParaRPr>
          </a:p>
          <a:p>
            <a:endParaRPr lang="en-IN" b="1" dirty="0">
              <a:solidFill>
                <a:schemeClr val="bg1"/>
              </a:solidFill>
            </a:endParaRPr>
          </a:p>
        </p:txBody>
      </p:sp>
    </p:spTree>
    <p:extLst>
      <p:ext uri="{BB962C8B-B14F-4D97-AF65-F5344CB8AC3E}">
        <p14:creationId xmlns:p14="http://schemas.microsoft.com/office/powerpoint/2010/main" val="2455931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9000"/>
            <a:lum/>
          </a:blip>
          <a:srcRect/>
          <a:stretch>
            <a:fillRect l="-1000" t="38000" r="6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D08A7-89BE-4DC9-01C2-5CF4B8D1EC8A}"/>
              </a:ext>
            </a:extLst>
          </p:cNvPr>
          <p:cNvSpPr>
            <a:spLocks noGrp="1"/>
          </p:cNvSpPr>
          <p:nvPr>
            <p:ph type="title"/>
          </p:nvPr>
        </p:nvSpPr>
        <p:spPr>
          <a:xfrm>
            <a:off x="3114368" y="235974"/>
            <a:ext cx="4790768" cy="464574"/>
          </a:xfrm>
        </p:spPr>
        <p:txBody>
          <a:bodyPr>
            <a:noAutofit/>
          </a:bodyPr>
          <a:lstStyle/>
          <a:p>
            <a:pPr algn="ctr"/>
            <a:r>
              <a:rPr lang="en-US" b="1" spc="300" dirty="0">
                <a:solidFill>
                  <a:schemeClr val="bg1"/>
                </a:solidFill>
              </a:rPr>
              <a:t>FATILITY TRAND INSIGHTS</a:t>
            </a:r>
            <a:endParaRPr lang="en-IN" b="1" spc="300" dirty="0">
              <a:solidFill>
                <a:schemeClr val="bg1"/>
              </a:solidFill>
            </a:endParaRPr>
          </a:p>
        </p:txBody>
      </p:sp>
      <p:sp>
        <p:nvSpPr>
          <p:cNvPr id="4" name="Text Placeholder 3">
            <a:extLst>
              <a:ext uri="{FF2B5EF4-FFF2-40B4-BE49-F238E27FC236}">
                <a16:creationId xmlns:a16="http://schemas.microsoft.com/office/drawing/2014/main" id="{AEDB2198-585F-EB5A-7356-C939D2E45826}"/>
              </a:ext>
            </a:extLst>
          </p:cNvPr>
          <p:cNvSpPr>
            <a:spLocks noGrp="1"/>
          </p:cNvSpPr>
          <p:nvPr>
            <p:ph type="body" sz="half" idx="2"/>
          </p:nvPr>
        </p:nvSpPr>
        <p:spPr>
          <a:xfrm>
            <a:off x="347816" y="867696"/>
            <a:ext cx="11496368" cy="2396613"/>
          </a:xfrm>
        </p:spPr>
        <p:txBody>
          <a:bodyPr>
            <a:normAutofit/>
          </a:bodyPr>
          <a:lstStyle/>
          <a:p>
            <a:r>
              <a:rPr lang="en-US" sz="1800" b="1" u="sng" dirty="0">
                <a:solidFill>
                  <a:schemeClr val="bg1"/>
                </a:solidFill>
              </a:rPr>
              <a:t>Fatality Trends And Airplane Crash Summary</a:t>
            </a:r>
            <a:endParaRPr lang="en-IN" sz="1800" b="1" u="sng" dirty="0">
              <a:solidFill>
                <a:schemeClr val="bg1"/>
              </a:solidFill>
            </a:endParaRPr>
          </a:p>
          <a:p>
            <a:r>
              <a:rPr lang="en-US" sz="1400" dirty="0">
                <a:solidFill>
                  <a:schemeClr val="bg1"/>
                </a:solidFill>
                <a:latin typeface="Aptos" panose="020B0004020202020204" pitchFamily="34" charset="0"/>
              </a:rPr>
              <a:t>Our findings revealed significant insights: the total number of fatalities, the overall fatality rate, and specific figures for crew and passenger fatalities. Among the data, one striking discovery was an incident with the highest recorded fatality count for crew members, totaling 58, and 179 for passengers, resulting in an overall fatality count of 691. Unfortunately, the year and summary for this tragic event remain unknown.</a:t>
            </a:r>
          </a:p>
          <a:p>
            <a:r>
              <a:rPr lang="en-US" sz="1400" dirty="0">
                <a:solidFill>
                  <a:schemeClr val="bg1"/>
                </a:solidFill>
                <a:latin typeface="Aptos" panose="020B0004020202020204" pitchFamily="34" charset="0"/>
              </a:rPr>
              <a:t>Additionally, we uncovered an incident dating back to 1899, where the highest number of passengers lost their lives, totaling 560. In this case, 23 crew members also perished, bringing the total fatality count to 583. This incident stands as a stark reminder of the risks involved in air travel</a:t>
            </a:r>
            <a:r>
              <a:rPr lang="en-US" sz="1400" dirty="0">
                <a:latin typeface="Aptos" panose="020B0004020202020204" pitchFamily="34" charset="0"/>
              </a:rPr>
              <a:t>.</a:t>
            </a:r>
            <a:endParaRPr lang="en-IN" sz="1400" dirty="0">
              <a:latin typeface="Aptos" panose="020B0004020202020204" pitchFamily="34" charset="0"/>
            </a:endParaRPr>
          </a:p>
        </p:txBody>
      </p:sp>
    </p:spTree>
    <p:extLst>
      <p:ext uri="{BB962C8B-B14F-4D97-AF65-F5344CB8AC3E}">
        <p14:creationId xmlns:p14="http://schemas.microsoft.com/office/powerpoint/2010/main" val="404345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t="9000" r="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6C675-B92A-419B-E178-C219155DAA55}"/>
              </a:ext>
            </a:extLst>
          </p:cNvPr>
          <p:cNvSpPr>
            <a:spLocks noGrp="1"/>
          </p:cNvSpPr>
          <p:nvPr>
            <p:ph type="title"/>
          </p:nvPr>
        </p:nvSpPr>
        <p:spPr>
          <a:xfrm>
            <a:off x="2485103" y="292510"/>
            <a:ext cx="6164653" cy="651387"/>
          </a:xfrm>
        </p:spPr>
        <p:txBody>
          <a:bodyPr/>
          <a:lstStyle/>
          <a:p>
            <a:pPr algn="ctr"/>
            <a:r>
              <a:rPr lang="en-US" b="1" spc="300" dirty="0">
                <a:solidFill>
                  <a:schemeClr val="bg1"/>
                </a:solidFill>
              </a:rPr>
              <a:t>FATILITY TRAND INSIGHTS</a:t>
            </a:r>
            <a:endParaRPr lang="en-IN" spc="300" dirty="0"/>
          </a:p>
        </p:txBody>
      </p:sp>
      <p:sp>
        <p:nvSpPr>
          <p:cNvPr id="4" name="Text Placeholder 3">
            <a:extLst>
              <a:ext uri="{FF2B5EF4-FFF2-40B4-BE49-F238E27FC236}">
                <a16:creationId xmlns:a16="http://schemas.microsoft.com/office/drawing/2014/main" id="{A5CDF67C-B7F0-8383-71CB-EA784B296777}"/>
              </a:ext>
            </a:extLst>
          </p:cNvPr>
          <p:cNvSpPr>
            <a:spLocks noGrp="1"/>
          </p:cNvSpPr>
          <p:nvPr>
            <p:ph type="body" sz="half" idx="2"/>
          </p:nvPr>
        </p:nvSpPr>
        <p:spPr>
          <a:xfrm>
            <a:off x="3576485" y="1268361"/>
            <a:ext cx="4495800" cy="2841523"/>
          </a:xfrm>
        </p:spPr>
        <p:txBody>
          <a:bodyPr>
            <a:normAutofit/>
          </a:bodyPr>
          <a:lstStyle/>
          <a:p>
            <a:r>
              <a:rPr lang="en-US" b="1" u="sng" dirty="0">
                <a:solidFill>
                  <a:schemeClr val="bg1"/>
                </a:solidFill>
              </a:rPr>
              <a:t>Incidents on specific flight route</a:t>
            </a:r>
            <a:endParaRPr lang="en-IN" b="1" u="sng" dirty="0">
              <a:solidFill>
                <a:schemeClr val="bg1"/>
              </a:solidFill>
            </a:endParaRPr>
          </a:p>
          <a:p>
            <a:r>
              <a:rPr lang="en-US" sz="1500" dirty="0">
                <a:solidFill>
                  <a:schemeClr val="bg1"/>
                </a:solidFill>
                <a:latin typeface="Aptos" panose="020B0004020202020204" pitchFamily="34" charset="0"/>
              </a:rPr>
              <a:t>In the fatality trend analysis the route designated for training flights stood out with the highest number of accidents, involving 93 individuals.</a:t>
            </a:r>
          </a:p>
          <a:p>
            <a:r>
              <a:rPr lang="en-US" sz="1500" dirty="0">
                <a:solidFill>
                  <a:schemeClr val="bg1"/>
                </a:solidFill>
                <a:latin typeface="Aptos" panose="020B0004020202020204" pitchFamily="34" charset="0"/>
              </a:rPr>
              <a:t> In contrast, sightseeing routes experienced 31 accidents, while the Sao Paulo to Rio de Janeiro route recorded 7 accidents. These findings underscore the importance of route safety protocols in mitigating aviation risks.</a:t>
            </a:r>
            <a:endParaRPr lang="en-IN" sz="1500" dirty="0">
              <a:solidFill>
                <a:schemeClr val="bg1"/>
              </a:solidFill>
              <a:latin typeface="Aptos" panose="020B0004020202020204" pitchFamily="34" charset="0"/>
            </a:endParaRPr>
          </a:p>
        </p:txBody>
      </p:sp>
    </p:spTree>
    <p:extLst>
      <p:ext uri="{BB962C8B-B14F-4D97-AF65-F5344CB8AC3E}">
        <p14:creationId xmlns:p14="http://schemas.microsoft.com/office/powerpoint/2010/main" val="965985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B4407-C6E2-B86E-8767-425C27A40B49}"/>
              </a:ext>
            </a:extLst>
          </p:cNvPr>
          <p:cNvSpPr>
            <a:spLocks noGrp="1"/>
          </p:cNvSpPr>
          <p:nvPr>
            <p:ph type="title"/>
          </p:nvPr>
        </p:nvSpPr>
        <p:spPr>
          <a:xfrm>
            <a:off x="1030287" y="137651"/>
            <a:ext cx="10131425" cy="1456267"/>
          </a:xfrm>
        </p:spPr>
        <p:txBody>
          <a:bodyPr>
            <a:normAutofit/>
          </a:bodyPr>
          <a:lstStyle/>
          <a:p>
            <a:pPr algn="ctr">
              <a:lnSpc>
                <a:spcPct val="150000"/>
              </a:lnSpc>
            </a:pPr>
            <a:r>
              <a:rPr lang="en-US" sz="2800" b="1" spc="300" dirty="0">
                <a:solidFill>
                  <a:schemeClr val="bg1"/>
                </a:solidFill>
              </a:rPr>
              <a:t>REVIEW</a:t>
            </a:r>
            <a:br>
              <a:rPr lang="en-US" dirty="0">
                <a:solidFill>
                  <a:schemeClr val="bg1"/>
                </a:solidFill>
              </a:rPr>
            </a:br>
            <a:r>
              <a:rPr lang="en-US" sz="1600" b="1" u="sng" cap="none" dirty="0">
                <a:solidFill>
                  <a:schemeClr val="bg1"/>
                </a:solidFill>
              </a:rPr>
              <a:t>Report on operator performance, aircraft involvement, and fatality trends</a:t>
            </a:r>
            <a:endParaRPr lang="en-IN" sz="1600" b="1" u="sng" dirty="0">
              <a:solidFill>
                <a:schemeClr val="bg1"/>
              </a:solidFill>
            </a:endParaRPr>
          </a:p>
        </p:txBody>
      </p:sp>
      <p:pic>
        <p:nvPicPr>
          <p:cNvPr id="5" name="Content Placeholder 4">
            <a:extLst>
              <a:ext uri="{FF2B5EF4-FFF2-40B4-BE49-F238E27FC236}">
                <a16:creationId xmlns:a16="http://schemas.microsoft.com/office/drawing/2014/main" id="{2AA2667B-6869-9732-6499-D4F2D1C10B9D}"/>
              </a:ext>
            </a:extLst>
          </p:cNvPr>
          <p:cNvPicPr>
            <a:picLocks noGrp="1" noChangeAspect="1"/>
          </p:cNvPicPr>
          <p:nvPr>
            <p:ph idx="1"/>
          </p:nvPr>
        </p:nvPicPr>
        <p:blipFill>
          <a:blip r:embed="rId3"/>
          <a:stretch>
            <a:fillRect/>
          </a:stretch>
        </p:blipFill>
        <p:spPr>
          <a:xfrm>
            <a:off x="1030287" y="1740311"/>
            <a:ext cx="10493118" cy="4807974"/>
          </a:xfrm>
        </p:spPr>
      </p:pic>
    </p:spTree>
    <p:extLst>
      <p:ext uri="{BB962C8B-B14F-4D97-AF65-F5344CB8AC3E}">
        <p14:creationId xmlns:p14="http://schemas.microsoft.com/office/powerpoint/2010/main" val="3022789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297</TotalTime>
  <Words>1120</Words>
  <Application>Microsoft Office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Arial</vt:lpstr>
      <vt:lpstr>Calibri</vt:lpstr>
      <vt:lpstr>Calibri Light</vt:lpstr>
      <vt:lpstr>Wingdings</vt:lpstr>
      <vt:lpstr>Celestial</vt:lpstr>
      <vt:lpstr>AIRPLANE CRASH ANALYSIS</vt:lpstr>
      <vt:lpstr>PROBLEAM STATEMENT</vt:lpstr>
      <vt:lpstr>TEMPROAL ANALYSIS INSIGHT</vt:lpstr>
      <vt:lpstr>Geospatial Analysis insight</vt:lpstr>
      <vt:lpstr>OPERATOR PERFORMANCE INSIGHT</vt:lpstr>
      <vt:lpstr>AIRCRAFT ANALYSIS INSIGHT</vt:lpstr>
      <vt:lpstr>FATILITY TRAND INSIGHTS</vt:lpstr>
      <vt:lpstr>FATILITY TRAND INSIGHTS</vt:lpstr>
      <vt:lpstr>REVIEW Report on operator performance, aircraft involvement, and fatality trends</vt:lpstr>
      <vt:lpstr>PowerPoint Presentation</vt:lpstr>
      <vt:lpstr>RECOMMENDATION AND RISK FACTORS</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CRASH ANALYSIS</dc:title>
  <dc:creator>DHIREN UPADHYE</dc:creator>
  <cp:lastModifiedBy>DHIREN UPADHYE</cp:lastModifiedBy>
  <cp:revision>3</cp:revision>
  <dcterms:created xsi:type="dcterms:W3CDTF">2024-05-01T18:19:43Z</dcterms:created>
  <dcterms:modified xsi:type="dcterms:W3CDTF">2024-05-02T07:30:33Z</dcterms:modified>
</cp:coreProperties>
</file>

<file path=docProps/thumbnail.jpeg>
</file>